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media26.mov" ContentType="video/quicktime"/>
  <Override PartName="/ppt/media/image28.png" ContentType="image/png"/>
  <Override PartName="/ppt/media/image27.png" ContentType="image/png"/>
  <Override PartName="/ppt/media/media24.mov" ContentType="video/quicktime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45.svg" ContentType="image/svg"/>
  <Override PartName="/ppt/media/image19.png" ContentType="image/png"/>
  <Override PartName="/ppt/media/image14.png" ContentType="image/png"/>
  <Override PartName="/ppt/media/image5.jpeg" ContentType="image/jpeg"/>
  <Override PartName="/ppt/media/image15.png" ContentType="image/png"/>
  <Override PartName="/ppt/media/image6.png" ContentType="image/png"/>
  <Override PartName="/ppt/media/image38.png" ContentType="image/png"/>
  <Override PartName="/ppt/media/image31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7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43.svg" ContentType="image/svg"/>
  <Override PartName="/ppt/media/image46.png" ContentType="image/png"/>
  <Override PartName="/ppt/media/image11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media32.mov" ContentType="video/quicktime"/>
  <Override PartName="/ppt/media/image8.png" ContentType="image/png"/>
  <Override PartName="/ppt/media/image17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media30.mov" ContentType="video/quicktime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notesMasterIdLst>
    <p:notesMasterId r:id="rId27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notesMaster" Target="notesMasters/notesMaster1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slide" Target="slides/slide4.xml"/><Relationship Id="rId32" Type="http://schemas.openxmlformats.org/officeDocument/2006/relationships/slide" Target="slides/slide5.xml"/><Relationship Id="rId33" Type="http://schemas.openxmlformats.org/officeDocument/2006/relationships/slide" Target="slides/slide6.xml"/><Relationship Id="rId34" Type="http://schemas.openxmlformats.org/officeDocument/2006/relationships/slide" Target="slides/slide7.xml"/><Relationship Id="rId35" Type="http://schemas.openxmlformats.org/officeDocument/2006/relationships/slide" Target="slides/slide8.xml"/><Relationship Id="rId36" Type="http://schemas.openxmlformats.org/officeDocument/2006/relationships/slide" Target="slides/slide9.xml"/><Relationship Id="rId37" Type="http://schemas.openxmlformats.org/officeDocument/2006/relationships/slide" Target="slides/slide10.xml"/><Relationship Id="rId38" Type="http://schemas.openxmlformats.org/officeDocument/2006/relationships/slide" Target="slides/slide11.xml"/><Relationship Id="rId39" Type="http://schemas.openxmlformats.org/officeDocument/2006/relationships/slide" Target="slides/slide12.xml"/><Relationship Id="rId40" Type="http://schemas.openxmlformats.org/officeDocument/2006/relationships/slide" Target="slides/slide13.xml"/><Relationship Id="rId41" Type="http://schemas.openxmlformats.org/officeDocument/2006/relationships/slide" Target="slides/slide14.xml"/><Relationship Id="rId42" Type="http://schemas.openxmlformats.org/officeDocument/2006/relationships/slide" Target="slides/slide15.xml"/><Relationship Id="rId43" Type="http://schemas.openxmlformats.org/officeDocument/2006/relationships/slide" Target="slides/slide16.xml"/><Relationship Id="rId44" Type="http://schemas.openxmlformats.org/officeDocument/2006/relationships/slide" Target="slides/slide17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26FF2CB-109D-460E-8355-4E1478016123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EA74E9-7FE8-4BA0-A21D-1B7DE9D43A66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618409-1CA5-488C-9D9C-F8D74199F4A6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D2C9B4-ED15-4657-9B09-1A0B0659E963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A334D8-B341-4741-96A7-087954A61640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E113A6-4516-454D-90D8-4EDFAF6FF93D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5F59E8-6FF3-4F96-94CF-4FE27B424E7B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5112348-106A-45C8-918A-3859A44B88EC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8E909B-C97A-4E82-9207-41804297A37A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352981-F5DD-4E97-953D-EBB92888544F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50C95DF-E09C-489E-8B5B-DE1681934C6B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541EB7-D9A7-49CE-BD55-E0420DCFE304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9AF512-926D-473E-B19B-B6E369D7B4E8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AF8F93-E351-493F-91EA-160CB7E0BDD6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E45AA4-A6EE-4433-8444-9B2D43C25A5B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B240463-53AA-4A7B-8E9C-DA209300CB6F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F92089-5DFA-42A1-9513-92975B724DB3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8A2EDD4-6DEE-4DE3-8914-3A0E70CA060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47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53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58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7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75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81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86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92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95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01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ldNum" idx="1"/>
          </p:nvPr>
        </p:nvSpPr>
        <p:spPr>
          <a:xfrm>
            <a:off x="13556160" y="7460640"/>
            <a:ext cx="875880" cy="62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696C6AB-DD65-429C-B23C-35031BAA6607}" type="slidenum">
              <a:rPr b="0" lang="fr-FR" sz="1000" spc="-1" strike="noStrike">
                <a:solidFill>
                  <a:schemeClr val="dk2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1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17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22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3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pour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format du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format du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3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35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2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30.mov"/><Relationship Id="rId2" Type="http://schemas.microsoft.com/office/2007/relationships/media" Target="../media/media30.mov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32.mov"/><Relationship Id="rId2" Type="http://schemas.microsoft.com/office/2007/relationships/media" Target="../media/media32.mov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svg"/><Relationship Id="rId4" Type="http://schemas.openxmlformats.org/officeDocument/2006/relationships/image" Target="../media/image42.png"/><Relationship Id="rId5" Type="http://schemas.openxmlformats.org/officeDocument/2006/relationships/image" Target="../media/image43.svg"/><Relationship Id="rId6" Type="http://schemas.openxmlformats.org/officeDocument/2006/relationships/image" Target="../media/image44.png"/><Relationship Id="rId7" Type="http://schemas.openxmlformats.org/officeDocument/2006/relationships/image" Target="../media/image45.svg"/><Relationship Id="rId8" Type="http://schemas.openxmlformats.org/officeDocument/2006/relationships/image" Target="../media/image46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22.xml"/><Relationship Id="rId9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19.png"/><Relationship Id="rId9" Type="http://schemas.openxmlformats.org/officeDocument/2006/relationships/slideLayout" Target="../slideLayouts/slideLayout14.xml"/><Relationship Id="rId10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24.mov"/><Relationship Id="rId2" Type="http://schemas.microsoft.com/office/2007/relationships/media" Target="../media/media24.mov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26.mov"/><Relationship Id="rId2" Type="http://schemas.microsoft.com/office/2007/relationships/media" Target="../media/media26.mov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f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5" descr=""/>
          <p:cNvPicPr/>
          <p:nvPr/>
        </p:nvPicPr>
        <p:blipFill>
          <a:blip r:embed="rId1"/>
          <a:stretch/>
        </p:blipFill>
        <p:spPr>
          <a:xfrm>
            <a:off x="11779920" y="4011120"/>
            <a:ext cx="2849760" cy="2612880"/>
          </a:xfrm>
          <a:prstGeom prst="rect">
            <a:avLst/>
          </a:prstGeom>
          <a:ln w="0">
            <a:noFill/>
          </a:ln>
        </p:spPr>
      </p:pic>
      <p:pic>
        <p:nvPicPr>
          <p:cNvPr id="133" name="Image 5" descr=""/>
          <p:cNvPicPr/>
          <p:nvPr/>
        </p:nvPicPr>
        <p:blipFill>
          <a:blip r:embed="rId2"/>
          <a:stretch/>
        </p:blipFill>
        <p:spPr>
          <a:xfrm>
            <a:off x="0" y="5617080"/>
            <a:ext cx="14628240" cy="261288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30200" y="1740600"/>
            <a:ext cx="5329440" cy="8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e3449"/>
                </a:solidFill>
                <a:latin typeface="Inter"/>
                <a:ea typeface="Inter"/>
              </a:rPr>
              <a:t>DAFS-FT-15 – Antoine Blanc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55;p 2" descr=""/>
          <p:cNvPicPr/>
          <p:nvPr/>
        </p:nvPicPr>
        <p:blipFill>
          <a:blip r:embed="rId3"/>
          <a:stretch/>
        </p:blipFill>
        <p:spPr>
          <a:xfrm>
            <a:off x="1351080" y="1273320"/>
            <a:ext cx="1151640" cy="12128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2" descr="Ai Généré, Journée De La Terre"/>
          <p:cNvPicPr/>
          <p:nvPr/>
        </p:nvPicPr>
        <p:blipFill>
          <a:blip r:embed="rId4"/>
          <a:stretch/>
        </p:blipFill>
        <p:spPr>
          <a:xfrm>
            <a:off x="11313000" y="0"/>
            <a:ext cx="3315240" cy="4114080"/>
          </a:xfrm>
          <a:prstGeom prst="rect">
            <a:avLst/>
          </a:prstGeom>
          <a:ln w="0">
            <a:noFill/>
          </a:ln>
        </p:spPr>
      </p:pic>
      <p:sp>
        <p:nvSpPr>
          <p:cNvPr id="137" name="Nuage 1"/>
          <p:cNvSpPr/>
          <p:nvPr/>
        </p:nvSpPr>
        <p:spPr>
          <a:xfrm>
            <a:off x="0" y="3913560"/>
            <a:ext cx="14628240" cy="396360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rgbClr val="d883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fr-FR" sz="4400" spc="-1" strike="noStrike">
                <a:solidFill>
                  <a:srgbClr val="0e3449"/>
                </a:solidFill>
                <a:latin typeface="ACADEMY ENGRAVED LET PLAIN:1.0"/>
                <a:ea typeface="Inter SemiBold"/>
              </a:rPr>
              <a:t>Impacts des émissions de CO2 sur le système monde ?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CFC664-BD0F-4CA5-8D5F-AE2DA312EE8E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 32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Consommation</a:t>
            </a: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 et production électrique mondiale en 2020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99680" y="897120"/>
            <a:ext cx="11852640" cy="6895080"/>
          </a:xfrm>
          <a:prstGeom prst="rect">
            <a:avLst/>
          </a:prstGeom>
          <a:ln w="0">
            <a:noFill/>
          </a:ln>
        </p:spPr>
      </p:pic>
      <p:sp>
        <p:nvSpPr>
          <p:cNvPr id="216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10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9956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9" restart="whenNotActive" nodeType="interactiveSeq" fill="hold">
                <p:stCondLst>
                  <p:cond delay="0" evt="onClick">
                    <p:tgtEl>
                      <p:spTgt spid="215"/>
                    </p:tgtEl>
                  </p:cond>
                </p:stCondLst>
                <p:childTnLst>
                  <p:par>
                    <p:cTn id="30" fill="hold">
                      <p:stCondLst>
                        <p:cond delay="0" evt="onClick">
                          <p:tgtEl>
                            <p:spTgt spid="215"/>
                          </p:tgtEl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 33"/>
          <p:cNvSpPr/>
          <p:nvPr/>
        </p:nvSpPr>
        <p:spPr>
          <a:xfrm>
            <a:off x="360000" y="360000"/>
            <a:ext cx="771192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Une production bas carbone additive mais non substitutive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2760" y="1044720"/>
            <a:ext cx="12392280" cy="7026120"/>
          </a:xfrm>
          <a:prstGeom prst="rect">
            <a:avLst/>
          </a:prstGeom>
          <a:ln w="0">
            <a:noFill/>
          </a:ln>
        </p:spPr>
      </p:pic>
      <p:sp>
        <p:nvSpPr>
          <p:cNvPr id="219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11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4030" fill="hold"/>
                                        <p:tgtEl>
                                          <p:spTgt spid="2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0" restart="whenNotActive" nodeType="interactiveSeq" fill="hold">
                <p:stCondLst>
                  <p:cond delay="0" evt="onClick">
                    <p:tgtEl>
                      <p:spTgt spid="218"/>
                    </p:tgtEl>
                  </p:cond>
                </p:stCondLst>
                <p:childTnLst>
                  <p:par>
                    <p:cTn id="41" fill="hold">
                      <p:stCondLst>
                        <p:cond delay="0" evt="onClick">
                          <p:tgtEl>
                            <p:spTgt spid="218"/>
                          </p:tgtEl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 233" descr=""/>
          <p:cNvPicPr/>
          <p:nvPr/>
        </p:nvPicPr>
        <p:blipFill>
          <a:blip r:embed="rId1"/>
          <a:stretch/>
        </p:blipFill>
        <p:spPr>
          <a:xfrm>
            <a:off x="1541880" y="1044000"/>
            <a:ext cx="11947680" cy="6824880"/>
          </a:xfrm>
          <a:prstGeom prst="rect">
            <a:avLst/>
          </a:prstGeom>
          <a:ln w="0">
            <a:noFill/>
          </a:ln>
        </p:spPr>
      </p:pic>
      <p:sp>
        <p:nvSpPr>
          <p:cNvPr id="221" name="Text 34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Un poids des énergies fossiles dont il est difficile de se dé</a:t>
            </a: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faire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 235" descr=""/>
          <p:cNvPicPr/>
          <p:nvPr/>
        </p:nvPicPr>
        <p:blipFill>
          <a:blip r:embed="rId1"/>
          <a:stretch/>
        </p:blipFill>
        <p:spPr>
          <a:xfrm>
            <a:off x="360000" y="1173960"/>
            <a:ext cx="13197240" cy="6694920"/>
          </a:xfrm>
          <a:prstGeom prst="rect">
            <a:avLst/>
          </a:prstGeom>
          <a:ln w="0">
            <a:noFill/>
          </a:ln>
        </p:spPr>
      </p:pic>
      <p:sp>
        <p:nvSpPr>
          <p:cNvPr id="224" name="Text 34"/>
          <p:cNvSpPr/>
          <p:nvPr/>
        </p:nvSpPr>
        <p:spPr>
          <a:xfrm>
            <a:off x="360000" y="360000"/>
            <a:ext cx="708552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La dette semble compenser la baisse de l’intensité énergétique du PIB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 23"/>
          <p:cNvSpPr/>
          <p:nvPr/>
        </p:nvSpPr>
        <p:spPr>
          <a:xfrm>
            <a:off x="782640" y="360000"/>
            <a:ext cx="880632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Modèles étudiés: Régression linéaire normale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 25"/>
          <p:cNvSpPr/>
          <p:nvPr/>
        </p:nvSpPr>
        <p:spPr>
          <a:xfrm>
            <a:off x="5997600" y="2908800"/>
            <a:ext cx="116784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MAE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69.72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RMSE : 233.99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R²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0.92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ZoneTexte 2"/>
          <p:cNvSpPr/>
          <p:nvPr/>
        </p:nvSpPr>
        <p:spPr>
          <a:xfrm>
            <a:off x="756360" y="2718360"/>
            <a:ext cx="1654200" cy="15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 u="sng">
                <a:solidFill>
                  <a:srgbClr val="403ccf"/>
                </a:solidFill>
                <a:uFillTx/>
                <a:latin typeface="Libre Baskerville"/>
                <a:ea typeface="DejaVu Sans"/>
              </a:rPr>
              <a:t>Baseline NO flags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MAE : 108.03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RMSE : 242.68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R² : 0.91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29" name="Tableau 2"/>
          <p:cNvGraphicFramePr/>
          <p:nvPr/>
        </p:nvGraphicFramePr>
        <p:xfrm>
          <a:off x="2288160" y="4348080"/>
          <a:ext cx="3772440" cy="2603880"/>
        </p:xfrm>
        <a:graphic>
          <a:graphicData uri="http://schemas.openxmlformats.org/drawingml/2006/table">
            <a:tbl>
              <a:tblPr/>
              <a:tblGrid>
                <a:gridCol w="2638800"/>
                <a:gridCol w="1134000"/>
              </a:tblGrid>
              <a:tr h="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feature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abs_coef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num__coal_production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434.691252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num__nuclear_electricity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170.610855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flags__gas_production_missing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94.177785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flags__oil_production_missing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58.208317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flags__coal_production_missing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51.583130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num__gas_production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48.664856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num__oil_production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42.601704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flags__nuclear_electricity_missing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40.302912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0" name="Connecteur droit avec flèche 2"/>
          <p:cNvCxnSpPr/>
          <p:nvPr/>
        </p:nvCxnSpPr>
        <p:spPr>
          <a:xfrm>
            <a:off x="2490840" y="3222000"/>
            <a:ext cx="3075480" cy="1080"/>
          </a:xfrm>
          <a:prstGeom prst="straightConnector1">
            <a:avLst/>
          </a:prstGeom>
          <a:ln w="19050">
            <a:solidFill>
              <a:srgbClr val="403ccf"/>
            </a:solidFill>
            <a:round/>
            <a:tailEnd len="med" type="arrow" w="med"/>
          </a:ln>
        </p:spPr>
      </p:cxnSp>
      <p:pic>
        <p:nvPicPr>
          <p:cNvPr id="231" name="Picture 6" descr=""/>
          <p:cNvPicPr/>
          <p:nvPr/>
        </p:nvPicPr>
        <p:blipFill>
          <a:blip r:embed="rId1"/>
          <a:stretch/>
        </p:blipFill>
        <p:spPr>
          <a:xfrm>
            <a:off x="8660520" y="3402720"/>
            <a:ext cx="5866200" cy="4825800"/>
          </a:xfrm>
          <a:prstGeom prst="rect">
            <a:avLst/>
          </a:prstGeom>
          <a:ln w="0">
            <a:noFill/>
          </a:ln>
        </p:spPr>
      </p:pic>
      <p:sp>
        <p:nvSpPr>
          <p:cNvPr id="232" name="ZoneTexte 5"/>
          <p:cNvSpPr/>
          <p:nvPr/>
        </p:nvSpPr>
        <p:spPr>
          <a:xfrm>
            <a:off x="10736280" y="2877480"/>
            <a:ext cx="1994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Mais colinéarité !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ZoneTexte 6"/>
          <p:cNvSpPr/>
          <p:nvPr/>
        </p:nvSpPr>
        <p:spPr>
          <a:xfrm>
            <a:off x="3007080" y="2908800"/>
            <a:ext cx="20412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Ajout flags « missing »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 26"/>
          <p:cNvSpPr/>
          <p:nvPr/>
        </p:nvSpPr>
        <p:spPr>
          <a:xfrm>
            <a:off x="401760" y="1242000"/>
            <a:ext cx="1308456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Période : 1990 → 2020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Target : co2_emissions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Features : oil_production, gas_production, coal_production,  nuclear_electricity, solar_electricity, hydro_electricity, wind_electricity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 10"/>
          <p:cNvSpPr/>
          <p:nvPr/>
        </p:nvSpPr>
        <p:spPr>
          <a:xfrm>
            <a:off x="876960" y="360000"/>
            <a:ext cx="97678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Ridge,  ElasticNet, Random Forest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37" name="Tableau 3"/>
          <p:cNvGraphicFramePr/>
          <p:nvPr/>
        </p:nvGraphicFramePr>
        <p:xfrm>
          <a:off x="360000" y="3364200"/>
          <a:ext cx="5426640" cy="1692720"/>
        </p:xfrm>
        <a:graphic>
          <a:graphicData uri="http://schemas.openxmlformats.org/drawingml/2006/table">
            <a:tbl>
              <a:tblPr/>
              <a:tblGrid>
                <a:gridCol w="1947600"/>
                <a:gridCol w="1206360"/>
                <a:gridCol w="1257120"/>
                <a:gridCol w="1015920"/>
              </a:tblGrid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Modèle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MAE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RMSE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R²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Ridge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69.629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233.955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0.921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ElasticNet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104.240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204.850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1456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RandomForest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71.310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225.254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0.927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8" name="Picture 5" descr=""/>
          <p:cNvPicPr/>
          <p:nvPr/>
        </p:nvPicPr>
        <p:blipFill>
          <a:blip r:embed="rId1"/>
          <a:stretch/>
        </p:blipFill>
        <p:spPr>
          <a:xfrm>
            <a:off x="6155280" y="1796400"/>
            <a:ext cx="8114400" cy="5136840"/>
          </a:xfrm>
          <a:prstGeom prst="rect">
            <a:avLst/>
          </a:prstGeom>
          <a:ln w="0">
            <a:noFill/>
          </a:ln>
        </p:spPr>
      </p:pic>
      <p:sp>
        <p:nvSpPr>
          <p:cNvPr id="239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 0"/>
          <p:cNvSpPr/>
          <p:nvPr/>
        </p:nvSpPr>
        <p:spPr>
          <a:xfrm>
            <a:off x="695520" y="360000"/>
            <a:ext cx="816480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Projection des émissions de CO₂</a:t>
            </a:r>
            <a:br>
              <a:rPr sz="3200"/>
            </a:b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 + températures dans le monde sur 30 ans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Picture 1" descr="Terre, Planète, Crise Climatique"/>
          <p:cNvPicPr/>
          <p:nvPr/>
        </p:nvPicPr>
        <p:blipFill>
          <a:blip r:embed="rId1"/>
          <a:stretch/>
        </p:blipFill>
        <p:spPr>
          <a:xfrm>
            <a:off x="12060000" y="180000"/>
            <a:ext cx="2158560" cy="2117520"/>
          </a:xfrm>
          <a:prstGeom prst="rect">
            <a:avLst/>
          </a:prstGeom>
          <a:ln w="0">
            <a:noFill/>
          </a:ln>
        </p:spPr>
      </p:pic>
      <p:pic>
        <p:nvPicPr>
          <p:cNvPr id="242" name="Picture 3" descr=""/>
          <p:cNvPicPr/>
          <p:nvPr/>
        </p:nvPicPr>
        <p:blipFill>
          <a:blip r:embed="rId2"/>
          <a:stretch/>
        </p:blipFill>
        <p:spPr>
          <a:xfrm>
            <a:off x="360000" y="2880000"/>
            <a:ext cx="5398560" cy="4714560"/>
          </a:xfrm>
          <a:prstGeom prst="rect">
            <a:avLst/>
          </a:prstGeom>
          <a:ln w="0">
            <a:noFill/>
          </a:ln>
        </p:spPr>
      </p:pic>
      <p:pic>
        <p:nvPicPr>
          <p:cNvPr id="243" name="Picture 4" descr=""/>
          <p:cNvPicPr/>
          <p:nvPr/>
        </p:nvPicPr>
        <p:blipFill>
          <a:blip r:embed="rId3"/>
          <a:stretch/>
        </p:blipFill>
        <p:spPr>
          <a:xfrm>
            <a:off x="7920000" y="2880000"/>
            <a:ext cx="5398560" cy="4624560"/>
          </a:xfrm>
          <a:prstGeom prst="rect">
            <a:avLst/>
          </a:prstGeom>
          <a:ln w="0">
            <a:noFill/>
          </a:ln>
        </p:spPr>
      </p:pic>
      <p:sp>
        <p:nvSpPr>
          <p:cNvPr id="244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Image 2" descr=""/>
          <p:cNvPicPr/>
          <p:nvPr/>
        </p:nvPicPr>
        <p:blipFill>
          <a:blip r:embed="rId4"/>
          <a:stretch/>
        </p:blipFill>
        <p:spPr>
          <a:xfrm>
            <a:off x="9158040" y="724320"/>
            <a:ext cx="704880" cy="70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240" cy="8227440"/>
          </a:xfrm>
          <a:prstGeom prst="rect">
            <a:avLst/>
          </a:prstGeom>
          <a:ln w="0">
            <a:noFill/>
          </a:ln>
        </p:spPr>
      </p:pic>
      <p:sp>
        <p:nvSpPr>
          <p:cNvPr id="247" name="Text 0"/>
          <p:cNvSpPr/>
          <p:nvPr/>
        </p:nvSpPr>
        <p:spPr>
          <a:xfrm>
            <a:off x="670320" y="360000"/>
            <a:ext cx="5508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Limites &amp; pistes à poursuivre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Shape 1"/>
          <p:cNvSpPr/>
          <p:nvPr/>
        </p:nvSpPr>
        <p:spPr>
          <a:xfrm>
            <a:off x="646920" y="1756800"/>
            <a:ext cx="3830760" cy="242208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sp>
        <p:nvSpPr>
          <p:cNvPr id="249" name="Shape 2"/>
          <p:cNvSpPr/>
          <p:nvPr/>
        </p:nvSpPr>
        <p:spPr>
          <a:xfrm>
            <a:off x="854640" y="1964160"/>
            <a:ext cx="552240" cy="55224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0" name="Text 3"/>
          <p:cNvSpPr/>
          <p:nvPr/>
        </p:nvSpPr>
        <p:spPr>
          <a:xfrm>
            <a:off x="1108800" y="3027600"/>
            <a:ext cx="285660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Pas de visibilité sur les stocks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Gestion valeurs manquantes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Manque données sur petit pays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Shape 5"/>
          <p:cNvSpPr/>
          <p:nvPr/>
        </p:nvSpPr>
        <p:spPr>
          <a:xfrm>
            <a:off x="4664520" y="1756800"/>
            <a:ext cx="3830760" cy="242208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pic>
        <p:nvPicPr>
          <p:cNvPr id="252" name="Image 2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024520" y="2116800"/>
            <a:ext cx="247320" cy="247320"/>
          </a:xfrm>
          <a:prstGeom prst="rect">
            <a:avLst/>
          </a:prstGeom>
          <a:ln w="0">
            <a:noFill/>
          </a:ln>
        </p:spPr>
      </p:pic>
      <p:sp>
        <p:nvSpPr>
          <p:cNvPr id="253" name="Text 7"/>
          <p:cNvSpPr/>
          <p:nvPr/>
        </p:nvSpPr>
        <p:spPr>
          <a:xfrm>
            <a:off x="4871880" y="2703600"/>
            <a:ext cx="217224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Ajouts d’autres dataset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 8"/>
          <p:cNvSpPr/>
          <p:nvPr/>
        </p:nvSpPr>
        <p:spPr>
          <a:xfrm>
            <a:off x="5041800" y="3086280"/>
            <a:ext cx="307692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Enrichissement des datasets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 matières premières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Boucles rétroaction émissions CO₂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Shape 9"/>
          <p:cNvSpPr/>
          <p:nvPr/>
        </p:nvSpPr>
        <p:spPr>
          <a:xfrm>
            <a:off x="646920" y="4365720"/>
            <a:ext cx="7848000" cy="3372840"/>
          </a:xfrm>
          <a:prstGeom prst="roundRect">
            <a:avLst>
              <a:gd name="adj" fmla="val 13026"/>
            </a:avLst>
          </a:prstGeom>
          <a:solidFill>
            <a:srgbClr val="f3f3ff"/>
          </a:solidFill>
          <a:ln w="2304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6" name="Text 11"/>
          <p:cNvSpPr/>
          <p:nvPr/>
        </p:nvSpPr>
        <p:spPr>
          <a:xfrm>
            <a:off x="854640" y="5168520"/>
            <a:ext cx="276048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Pistes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 12"/>
          <p:cNvSpPr/>
          <p:nvPr/>
        </p:nvSpPr>
        <p:spPr>
          <a:xfrm>
            <a:off x="854640" y="5515200"/>
            <a:ext cx="743292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Les stocks d’énergies fossiles permettent-ils une croissance de la consommation énergétique dans les 30/60/90 prochaines années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Peux t’on produire les capacités de production électrique bas carbone sans énergies fossiles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Inclure la segmentation production électrique pilotable et non-pilotable dans les énergies bas carbone.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Shape 3"/>
          <p:cNvSpPr/>
          <p:nvPr/>
        </p:nvSpPr>
        <p:spPr>
          <a:xfrm>
            <a:off x="803880" y="4484520"/>
            <a:ext cx="552240" cy="552240"/>
          </a:xfrm>
          <a:prstGeom prst="roundRect">
            <a:avLst>
              <a:gd name="adj" fmla="val 16489656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59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56880" y="4637160"/>
            <a:ext cx="247320" cy="247320"/>
          </a:xfrm>
          <a:prstGeom prst="rect">
            <a:avLst/>
          </a:prstGeom>
          <a:ln w="0">
            <a:noFill/>
          </a:ln>
        </p:spPr>
      </p:pic>
      <p:sp>
        <p:nvSpPr>
          <p:cNvPr id="260" name="Shape 6"/>
          <p:cNvSpPr/>
          <p:nvPr/>
        </p:nvSpPr>
        <p:spPr>
          <a:xfrm>
            <a:off x="4887000" y="1964520"/>
            <a:ext cx="552240" cy="55224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1" name="Image 8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039280" y="2105280"/>
            <a:ext cx="247320" cy="247320"/>
          </a:xfrm>
          <a:prstGeom prst="rect">
            <a:avLst/>
          </a:prstGeom>
          <a:ln w="0">
            <a:noFill/>
          </a:ln>
        </p:spPr>
      </p:pic>
      <p:sp>
        <p:nvSpPr>
          <p:cNvPr id="262" name="Text 36"/>
          <p:cNvSpPr/>
          <p:nvPr/>
        </p:nvSpPr>
        <p:spPr>
          <a:xfrm>
            <a:off x="872640" y="2705760"/>
            <a:ext cx="217224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Limites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Image 269" descr=""/>
          <p:cNvPicPr/>
          <p:nvPr/>
        </p:nvPicPr>
        <p:blipFill>
          <a:blip r:embed="rId8"/>
          <a:stretch/>
        </p:blipFill>
        <p:spPr>
          <a:xfrm>
            <a:off x="924120" y="2004120"/>
            <a:ext cx="403920" cy="403920"/>
          </a:xfrm>
          <a:prstGeom prst="rect">
            <a:avLst/>
          </a:prstGeom>
          <a:ln w="0">
            <a:noFill/>
          </a:ln>
        </p:spPr>
      </p:pic>
      <p:sp>
        <p:nvSpPr>
          <p:cNvPr id="264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0"/>
          <p:cNvSpPr/>
          <p:nvPr/>
        </p:nvSpPr>
        <p:spPr>
          <a:xfrm>
            <a:off x="8065800" y="2304720"/>
            <a:ext cx="4411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40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Énergie, CO₂ &amp; PIB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1"/>
          <p:cNvSpPr/>
          <p:nvPr/>
        </p:nvSpPr>
        <p:spPr>
          <a:xfrm>
            <a:off x="6193440" y="4320720"/>
            <a:ext cx="7975080" cy="102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Une exploration approfondie des tendances énergétiques mondiales,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des émissions de CO₂ et de leurs liens avec le développement économique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sur une période de 64 ans (1960–2024)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Image 21" descr="preencoded.png"/>
          <p:cNvPicPr/>
          <p:nvPr/>
        </p:nvPicPr>
        <p:blipFill>
          <a:blip r:embed="rId1"/>
          <a:stretch/>
        </p:blipFill>
        <p:spPr>
          <a:xfrm>
            <a:off x="2880" y="1080"/>
            <a:ext cx="5484600" cy="8227800"/>
          </a:xfrm>
          <a:prstGeom prst="rect">
            <a:avLst/>
          </a:prstGeom>
          <a:ln w="0">
            <a:noFill/>
          </a:ln>
        </p:spPr>
      </p:pic>
      <p:sp>
        <p:nvSpPr>
          <p:cNvPr id="141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 0"/>
          <p:cNvSpPr/>
          <p:nvPr/>
        </p:nvSpPr>
        <p:spPr>
          <a:xfrm>
            <a:off x="360000" y="360000"/>
            <a:ext cx="5157720" cy="4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Sources de Données Ouvertes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1"/>
          <p:cNvSpPr/>
          <p:nvPr/>
        </p:nvSpPr>
        <p:spPr>
          <a:xfrm>
            <a:off x="559440" y="1309680"/>
            <a:ext cx="22554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Couverture Mondiale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2"/>
          <p:cNvSpPr/>
          <p:nvPr/>
        </p:nvSpPr>
        <p:spPr>
          <a:xfrm>
            <a:off x="559440" y="1751760"/>
            <a:ext cx="8079120" cy="50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Notre analyse s'appuie sur des bases de données publiques reconnues internationalement, garantissant fiabilité et reproductibilité des résultats.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Image 1" descr="preencoded.png"/>
          <p:cNvPicPr/>
          <p:nvPr/>
        </p:nvPicPr>
        <p:blipFill>
          <a:blip r:embed="rId1"/>
          <a:stretch/>
        </p:blipFill>
        <p:spPr>
          <a:xfrm>
            <a:off x="9145080" y="1080"/>
            <a:ext cx="5484600" cy="8227800"/>
          </a:xfrm>
          <a:prstGeom prst="rect">
            <a:avLst/>
          </a:prstGeom>
          <a:ln w="0">
            <a:noFill/>
          </a:ln>
        </p:spPr>
      </p:pic>
      <p:pic>
        <p:nvPicPr>
          <p:cNvPr id="146" name="Image 9" descr="preencoded.png"/>
          <p:cNvPicPr/>
          <p:nvPr/>
        </p:nvPicPr>
        <p:blipFill>
          <a:blip r:embed="rId2"/>
          <a:stretch/>
        </p:blipFill>
        <p:spPr>
          <a:xfrm>
            <a:off x="1941840" y="5255640"/>
            <a:ext cx="2112840" cy="860040"/>
          </a:xfrm>
          <a:prstGeom prst="rect">
            <a:avLst/>
          </a:prstGeom>
          <a:ln w="0">
            <a:noFill/>
          </a:ln>
        </p:spPr>
      </p:pic>
      <p:pic>
        <p:nvPicPr>
          <p:cNvPr id="147" name="Image 10" descr="preencoded.png"/>
          <p:cNvPicPr/>
          <p:nvPr/>
        </p:nvPicPr>
        <p:blipFill>
          <a:blip r:embed="rId3"/>
          <a:stretch/>
        </p:blipFill>
        <p:spPr>
          <a:xfrm>
            <a:off x="4228920" y="5255640"/>
            <a:ext cx="1075680" cy="860040"/>
          </a:xfrm>
          <a:prstGeom prst="rect">
            <a:avLst/>
          </a:prstGeom>
          <a:ln w="0">
            <a:noFill/>
          </a:ln>
        </p:spPr>
      </p:pic>
      <p:pic>
        <p:nvPicPr>
          <p:cNvPr id="148" name="Image 11" descr="preencoded.png"/>
          <p:cNvPicPr/>
          <p:nvPr/>
        </p:nvPicPr>
        <p:blipFill>
          <a:blip r:embed="rId4"/>
          <a:stretch/>
        </p:blipFill>
        <p:spPr>
          <a:xfrm>
            <a:off x="5478840" y="5255640"/>
            <a:ext cx="1722240" cy="860040"/>
          </a:xfrm>
          <a:prstGeom prst="rect">
            <a:avLst/>
          </a:prstGeom>
          <a:ln w="0">
            <a:noFill/>
          </a:ln>
        </p:spPr>
      </p:pic>
      <p:sp>
        <p:nvSpPr>
          <p:cNvPr id="149" name="Text 4"/>
          <p:cNvSpPr/>
          <p:nvPr/>
        </p:nvSpPr>
        <p:spPr>
          <a:xfrm>
            <a:off x="793800" y="301896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énergétiques : consommation par type d’énergie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13"/>
          <p:cNvSpPr/>
          <p:nvPr/>
        </p:nvSpPr>
        <p:spPr>
          <a:xfrm>
            <a:off x="793800" y="343908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Émissions de CO₂ à travers le monde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50"/>
          <p:cNvSpPr/>
          <p:nvPr/>
        </p:nvSpPr>
        <p:spPr>
          <a:xfrm>
            <a:off x="793800" y="385920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économiques : PIB, dette état/privé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51"/>
          <p:cNvSpPr/>
          <p:nvPr/>
        </p:nvSpPr>
        <p:spPr>
          <a:xfrm>
            <a:off x="793800" y="427932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sociales : population, urbanisation, industrialisation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53"/>
          <p:cNvSpPr/>
          <p:nvPr/>
        </p:nvSpPr>
        <p:spPr>
          <a:xfrm>
            <a:off x="793800" y="649872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Période couverte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1960–2024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54"/>
          <p:cNvSpPr/>
          <p:nvPr/>
        </p:nvSpPr>
        <p:spPr>
          <a:xfrm>
            <a:off x="793800" y="7089480"/>
            <a:ext cx="7554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Granularité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Pays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 14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Workflow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 16"/>
          <p:cNvSpPr/>
          <p:nvPr/>
        </p:nvSpPr>
        <p:spPr>
          <a:xfrm>
            <a:off x="1811160" y="1276560"/>
            <a:ext cx="2241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Python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 17"/>
          <p:cNvSpPr/>
          <p:nvPr/>
        </p:nvSpPr>
        <p:spPr>
          <a:xfrm>
            <a:off x="1800000" y="1671120"/>
            <a:ext cx="31161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des données &amp; export CSV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18"/>
          <p:cNvSpPr/>
          <p:nvPr/>
        </p:nvSpPr>
        <p:spPr>
          <a:xfrm>
            <a:off x="1811160" y="2420280"/>
            <a:ext cx="2241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PostgreSQL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19"/>
          <p:cNvSpPr/>
          <p:nvPr/>
        </p:nvSpPr>
        <p:spPr>
          <a:xfrm>
            <a:off x="1800000" y="2814840"/>
            <a:ext cx="3419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 des *_clean.csv en tables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20"/>
          <p:cNvSpPr/>
          <p:nvPr/>
        </p:nvSpPr>
        <p:spPr>
          <a:xfrm>
            <a:off x="1811160" y="3564000"/>
            <a:ext cx="2241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dbt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21"/>
          <p:cNvSpPr/>
          <p:nvPr/>
        </p:nvSpPr>
        <p:spPr>
          <a:xfrm>
            <a:off x="1800000" y="3958920"/>
            <a:ext cx="5074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Transformations des tables *_clean en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22"/>
          <p:cNvSpPr/>
          <p:nvPr/>
        </p:nvSpPr>
        <p:spPr>
          <a:xfrm>
            <a:off x="1811160" y="4708080"/>
            <a:ext cx="224136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Neon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 47"/>
          <p:cNvSpPr/>
          <p:nvPr/>
        </p:nvSpPr>
        <p:spPr>
          <a:xfrm>
            <a:off x="1842120" y="5102640"/>
            <a:ext cx="36442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Stockage tables brut,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48"/>
          <p:cNvSpPr/>
          <p:nvPr/>
        </p:nvSpPr>
        <p:spPr>
          <a:xfrm>
            <a:off x="1811160" y="5851800"/>
            <a:ext cx="106812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Power BI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49"/>
          <p:cNvSpPr/>
          <p:nvPr/>
        </p:nvSpPr>
        <p:spPr>
          <a:xfrm>
            <a:off x="1800000" y="6246360"/>
            <a:ext cx="645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Analyse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Image 188" descr=""/>
          <p:cNvPicPr/>
          <p:nvPr/>
        </p:nvPicPr>
        <p:blipFill>
          <a:blip r:embed="rId1"/>
          <a:srcRect l="0" t="0" r="0" b="21547"/>
          <a:stretch/>
        </p:blipFill>
        <p:spPr>
          <a:xfrm>
            <a:off x="595080" y="2520360"/>
            <a:ext cx="951480" cy="745920"/>
          </a:xfrm>
          <a:prstGeom prst="rect">
            <a:avLst/>
          </a:prstGeom>
          <a:ln w="0">
            <a:noFill/>
          </a:ln>
        </p:spPr>
      </p:pic>
      <p:pic>
        <p:nvPicPr>
          <p:cNvPr id="168" name="Image 189" descr=""/>
          <p:cNvPicPr/>
          <p:nvPr/>
        </p:nvPicPr>
        <p:blipFill>
          <a:blip r:embed="rId2"/>
          <a:srcRect l="0" t="0" r="61238" b="0"/>
          <a:stretch/>
        </p:blipFill>
        <p:spPr>
          <a:xfrm>
            <a:off x="756000" y="3682800"/>
            <a:ext cx="718560" cy="671760"/>
          </a:xfrm>
          <a:prstGeom prst="rect">
            <a:avLst/>
          </a:prstGeom>
          <a:ln w="0">
            <a:noFill/>
          </a:ln>
        </p:spPr>
      </p:pic>
      <p:pic>
        <p:nvPicPr>
          <p:cNvPr id="169" name="Image 190" descr=""/>
          <p:cNvPicPr/>
          <p:nvPr/>
        </p:nvPicPr>
        <p:blipFill>
          <a:blip r:embed="rId3"/>
          <a:srcRect l="22126" t="20483" r="20491" b="22135"/>
          <a:stretch/>
        </p:blipFill>
        <p:spPr>
          <a:xfrm>
            <a:off x="756000" y="4753080"/>
            <a:ext cx="718560" cy="718560"/>
          </a:xfrm>
          <a:prstGeom prst="rect">
            <a:avLst/>
          </a:prstGeom>
          <a:ln w="0">
            <a:noFill/>
          </a:ln>
        </p:spPr>
      </p:pic>
      <p:pic>
        <p:nvPicPr>
          <p:cNvPr id="170" name="Image 191" descr=""/>
          <p:cNvPicPr/>
          <p:nvPr/>
        </p:nvPicPr>
        <p:blipFill>
          <a:blip r:embed="rId4"/>
          <a:srcRect l="19107" t="0" r="15889" b="0"/>
          <a:stretch/>
        </p:blipFill>
        <p:spPr>
          <a:xfrm>
            <a:off x="680400" y="5911200"/>
            <a:ext cx="866160" cy="747360"/>
          </a:xfrm>
          <a:prstGeom prst="rect">
            <a:avLst/>
          </a:prstGeom>
          <a:ln w="0">
            <a:noFill/>
          </a:ln>
        </p:spPr>
      </p:pic>
      <p:sp>
        <p:nvSpPr>
          <p:cNvPr id="171" name="Forme libre 192"/>
          <p:cNvSpPr/>
          <p:nvPr/>
        </p:nvSpPr>
        <p:spPr>
          <a:xfrm rot="5400000">
            <a:off x="548640" y="133920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2" name="Image 193" descr=""/>
          <p:cNvPicPr/>
          <p:nvPr/>
        </p:nvPicPr>
        <p:blipFill>
          <a:blip r:embed="rId5"/>
          <a:srcRect l="21120" t="0" r="19538" b="0"/>
          <a:stretch/>
        </p:blipFill>
        <p:spPr>
          <a:xfrm>
            <a:off x="720000" y="1440000"/>
            <a:ext cx="716400" cy="679320"/>
          </a:xfrm>
          <a:prstGeom prst="rect">
            <a:avLst/>
          </a:prstGeom>
          <a:ln w="0">
            <a:noFill/>
          </a:ln>
        </p:spPr>
      </p:pic>
      <p:sp>
        <p:nvSpPr>
          <p:cNvPr id="173" name="Forme libre 194"/>
          <p:cNvSpPr/>
          <p:nvPr/>
        </p:nvSpPr>
        <p:spPr>
          <a:xfrm rot="5400000">
            <a:off x="548640" y="249156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4" name="Forme libre 195"/>
          <p:cNvSpPr/>
          <p:nvPr/>
        </p:nvSpPr>
        <p:spPr>
          <a:xfrm rot="5400000">
            <a:off x="548640" y="364392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" name="Forme libre 196"/>
          <p:cNvSpPr/>
          <p:nvPr/>
        </p:nvSpPr>
        <p:spPr>
          <a:xfrm rot="5400000">
            <a:off x="548640" y="476028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" name="Forme libre 197"/>
          <p:cNvSpPr/>
          <p:nvPr/>
        </p:nvSpPr>
        <p:spPr>
          <a:xfrm rot="5400000">
            <a:off x="548640" y="591264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7" name="Image 198" descr=""/>
          <p:cNvPicPr/>
          <p:nvPr/>
        </p:nvPicPr>
        <p:blipFill>
          <a:blip r:embed="rId6">
            <a:alphaModFix amt="90000"/>
          </a:blip>
          <a:stretch/>
        </p:blipFill>
        <p:spPr>
          <a:xfrm>
            <a:off x="8444160" y="60120"/>
            <a:ext cx="6157080" cy="8103600"/>
          </a:xfrm>
          <a:prstGeom prst="rect">
            <a:avLst/>
          </a:prstGeom>
          <a:ln w="0">
            <a:noFill/>
          </a:ln>
        </p:spPr>
      </p:pic>
      <p:sp>
        <p:nvSpPr>
          <p:cNvPr id="178" name="Text 24"/>
          <p:cNvSpPr/>
          <p:nvPr/>
        </p:nvSpPr>
        <p:spPr>
          <a:xfrm>
            <a:off x="5868000" y="1279800"/>
            <a:ext cx="150192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Notebook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52"/>
          <p:cNvSpPr/>
          <p:nvPr/>
        </p:nvSpPr>
        <p:spPr>
          <a:xfrm>
            <a:off x="5868000" y="1544040"/>
            <a:ext cx="2386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&amp; Transformation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59"/>
          <p:cNvSpPr/>
          <p:nvPr/>
        </p:nvSpPr>
        <p:spPr>
          <a:xfrm>
            <a:off x="5868000" y="2126520"/>
            <a:ext cx="1502640" cy="1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Script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60"/>
          <p:cNvSpPr/>
          <p:nvPr/>
        </p:nvSpPr>
        <p:spPr>
          <a:xfrm>
            <a:off x="5868000" y="2398680"/>
            <a:ext cx="2284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Vérification &amp; Comparaison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Forme libre 203"/>
          <p:cNvSpPr/>
          <p:nvPr/>
        </p:nvSpPr>
        <p:spPr>
          <a:xfrm rot="5400000">
            <a:off x="5183280" y="1725120"/>
            <a:ext cx="358560" cy="358560"/>
          </a:xfrm>
          <a:custGeom>
            <a:avLst/>
            <a:gdLst>
              <a:gd name="textAreaLeft" fmla="*/ 0 w 358560"/>
              <a:gd name="textAreaRight" fmla="*/ 359640 w 358560"/>
              <a:gd name="textAreaTop" fmla="*/ 0 h 358560"/>
              <a:gd name="textAreaBottom" fmla="*/ 359640 h 358560"/>
            </a:gdLst>
            <a:ahLst/>
            <a:rect l="textAreaLeft" t="textAreaTop" r="textAreaRight" b="textAreaBottom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Text 15"/>
          <p:cNvSpPr/>
          <p:nvPr/>
        </p:nvSpPr>
        <p:spPr>
          <a:xfrm>
            <a:off x="1810800" y="7003800"/>
            <a:ext cx="1068120" cy="2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SARIMAX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 31"/>
          <p:cNvSpPr/>
          <p:nvPr/>
        </p:nvSpPr>
        <p:spPr>
          <a:xfrm>
            <a:off x="1812960" y="7398360"/>
            <a:ext cx="847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Prédiction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Forme libre 206"/>
          <p:cNvSpPr/>
          <p:nvPr/>
        </p:nvSpPr>
        <p:spPr>
          <a:xfrm rot="5400000">
            <a:off x="548280" y="7064640"/>
            <a:ext cx="1042560" cy="884160"/>
          </a:xfrm>
          <a:custGeom>
            <a:avLst/>
            <a:gdLst>
              <a:gd name="textAreaLeft" fmla="*/ 0 w 1042560"/>
              <a:gd name="textAreaRight" fmla="*/ 1044360 w 1042560"/>
              <a:gd name="textAreaTop" fmla="*/ 0 h 884160"/>
              <a:gd name="textAreaBottom" fmla="*/ 885960 h 88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6" name="Image 207" descr=""/>
          <p:cNvPicPr/>
          <p:nvPr/>
        </p:nvPicPr>
        <p:blipFill>
          <a:blip r:embed="rId7"/>
          <a:stretch/>
        </p:blipFill>
        <p:spPr>
          <a:xfrm>
            <a:off x="720000" y="7092000"/>
            <a:ext cx="704880" cy="704880"/>
          </a:xfrm>
          <a:prstGeom prst="rect">
            <a:avLst/>
          </a:prstGeom>
          <a:ln w="0">
            <a:noFill/>
          </a:ln>
        </p:spPr>
      </p:pic>
      <p:sp>
        <p:nvSpPr>
          <p:cNvPr id="187" name="Espace réservé du numéro de diapositive 13"/>
          <p:cNvSpPr/>
          <p:nvPr/>
        </p:nvSpPr>
        <p:spPr>
          <a:xfrm>
            <a:off x="28440" y="794016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 55"/>
          <p:cNvSpPr/>
          <p:nvPr/>
        </p:nvSpPr>
        <p:spPr>
          <a:xfrm>
            <a:off x="2413800" y="2610000"/>
            <a:ext cx="29854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État des lieux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Image 12" descr="preencoded.png"/>
          <p:cNvPicPr/>
          <p:nvPr/>
        </p:nvPicPr>
        <p:blipFill>
          <a:blip r:embed="rId1"/>
          <a:stretch/>
        </p:blipFill>
        <p:spPr>
          <a:xfrm>
            <a:off x="5032800" y="1832760"/>
            <a:ext cx="4563000" cy="4563000"/>
          </a:xfrm>
          <a:prstGeom prst="rect">
            <a:avLst/>
          </a:prstGeom>
          <a:ln w="0">
            <a:noFill/>
          </a:ln>
        </p:spPr>
      </p:pic>
      <p:pic>
        <p:nvPicPr>
          <p:cNvPr id="190" name="Image 13" descr="preencoded.png"/>
          <p:cNvPicPr/>
          <p:nvPr/>
        </p:nvPicPr>
        <p:blipFill>
          <a:blip r:embed="rId2"/>
          <a:stretch/>
        </p:blipFill>
        <p:spPr>
          <a:xfrm>
            <a:off x="5891400" y="2530080"/>
            <a:ext cx="780840" cy="780840"/>
          </a:xfrm>
          <a:prstGeom prst="rect">
            <a:avLst/>
          </a:prstGeom>
          <a:ln w="0">
            <a:noFill/>
          </a:ln>
        </p:spPr>
      </p:pic>
      <p:sp>
        <p:nvSpPr>
          <p:cNvPr id="191" name="Text 56"/>
          <p:cNvSpPr/>
          <p:nvPr/>
        </p:nvSpPr>
        <p:spPr>
          <a:xfrm>
            <a:off x="9867600" y="2610000"/>
            <a:ext cx="389700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consommation énergie primaire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Image 14" descr="preencoded.png"/>
          <p:cNvPicPr/>
          <p:nvPr/>
        </p:nvPicPr>
        <p:blipFill>
          <a:blip r:embed="rId3"/>
          <a:stretch/>
        </p:blipFill>
        <p:spPr>
          <a:xfrm>
            <a:off x="5032800" y="1832760"/>
            <a:ext cx="4563000" cy="4563000"/>
          </a:xfrm>
          <a:prstGeom prst="rect">
            <a:avLst/>
          </a:prstGeom>
          <a:ln w="0">
            <a:noFill/>
          </a:ln>
        </p:spPr>
      </p:pic>
      <p:sp>
        <p:nvSpPr>
          <p:cNvPr id="193" name="Text 57"/>
          <p:cNvSpPr/>
          <p:nvPr/>
        </p:nvSpPr>
        <p:spPr>
          <a:xfrm>
            <a:off x="10130760" y="5040000"/>
            <a:ext cx="2936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Exploration piste électrique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Image 15" descr="preencoded.png"/>
          <p:cNvPicPr/>
          <p:nvPr/>
        </p:nvPicPr>
        <p:blipFill>
          <a:blip r:embed="rId4"/>
          <a:stretch/>
        </p:blipFill>
        <p:spPr>
          <a:xfrm>
            <a:off x="5032800" y="1832760"/>
            <a:ext cx="4563000" cy="4563000"/>
          </a:xfrm>
          <a:prstGeom prst="rect">
            <a:avLst/>
          </a:prstGeom>
          <a:ln w="0">
            <a:noFill/>
          </a:ln>
        </p:spPr>
      </p:pic>
      <p:sp>
        <p:nvSpPr>
          <p:cNvPr id="195" name="Text 58"/>
          <p:cNvSpPr/>
          <p:nvPr/>
        </p:nvSpPr>
        <p:spPr>
          <a:xfrm>
            <a:off x="792000" y="5040000"/>
            <a:ext cx="3897000" cy="7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Machine Learning : projection sur 30 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Image 16" descr="preencoded.png"/>
          <p:cNvPicPr/>
          <p:nvPr/>
        </p:nvPicPr>
        <p:blipFill>
          <a:blip r:embed="rId5"/>
          <a:stretch/>
        </p:blipFill>
        <p:spPr>
          <a:xfrm>
            <a:off x="5032800" y="1832760"/>
            <a:ext cx="4563000" cy="4563000"/>
          </a:xfrm>
          <a:prstGeom prst="rect">
            <a:avLst/>
          </a:prstGeom>
          <a:ln w="0">
            <a:noFill/>
          </a:ln>
        </p:spPr>
      </p:pic>
      <p:pic>
        <p:nvPicPr>
          <p:cNvPr id="197" name="Image 17" descr="preencoded.png"/>
          <p:cNvPicPr/>
          <p:nvPr/>
        </p:nvPicPr>
        <p:blipFill>
          <a:blip r:embed="rId6"/>
          <a:stretch/>
        </p:blipFill>
        <p:spPr>
          <a:xfrm>
            <a:off x="5544000" y="4497840"/>
            <a:ext cx="775800" cy="775800"/>
          </a:xfrm>
          <a:prstGeom prst="rect">
            <a:avLst/>
          </a:prstGeom>
          <a:ln w="0">
            <a:noFill/>
          </a:ln>
        </p:spPr>
      </p:pic>
      <p:pic>
        <p:nvPicPr>
          <p:cNvPr id="198" name="Image 18" descr="preencoded.png"/>
          <p:cNvPicPr/>
          <p:nvPr/>
        </p:nvPicPr>
        <p:blipFill>
          <a:blip r:embed="rId7"/>
          <a:stretch/>
        </p:blipFill>
        <p:spPr>
          <a:xfrm>
            <a:off x="8159760" y="2746440"/>
            <a:ext cx="780840" cy="780840"/>
          </a:xfrm>
          <a:prstGeom prst="rect">
            <a:avLst/>
          </a:prstGeom>
          <a:ln w="0">
            <a:noFill/>
          </a:ln>
        </p:spPr>
      </p:pic>
      <p:pic>
        <p:nvPicPr>
          <p:cNvPr id="199" name="Image 19" descr="preencoded.png"/>
          <p:cNvPicPr/>
          <p:nvPr/>
        </p:nvPicPr>
        <p:blipFill>
          <a:blip r:embed="rId8"/>
          <a:stretch/>
        </p:blipFill>
        <p:spPr>
          <a:xfrm>
            <a:off x="8052120" y="4870800"/>
            <a:ext cx="780840" cy="780840"/>
          </a:xfrm>
          <a:prstGeom prst="rect">
            <a:avLst/>
          </a:prstGeom>
          <a:ln w="0">
            <a:noFill/>
          </a:ln>
        </p:spPr>
      </p:pic>
      <p:sp>
        <p:nvSpPr>
          <p:cNvPr id="200" name="Rectangle 220"/>
          <p:cNvSpPr/>
          <p:nvPr/>
        </p:nvSpPr>
        <p:spPr>
          <a:xfrm>
            <a:off x="540000" y="360000"/>
            <a:ext cx="13318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Énergie</a:t>
            </a: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 : Quantité physique qui caractérise la capacité d'un système à générer une modification de son environnement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1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 27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États des lieux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0000" y="981000"/>
            <a:ext cx="13389120" cy="6887880"/>
          </a:xfrm>
          <a:prstGeom prst="rect">
            <a:avLst/>
          </a:prstGeom>
          <a:ln w="0">
            <a:noFill/>
          </a:ln>
        </p:spPr>
      </p:pic>
      <p:sp>
        <p:nvSpPr>
          <p:cNvPr id="204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40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203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20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 28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Domination énergies fossiles malgré une augmentation énergies bas carbone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2000" y="1229040"/>
            <a:ext cx="12445560" cy="6639840"/>
          </a:xfrm>
          <a:prstGeom prst="rect">
            <a:avLst/>
          </a:prstGeom>
          <a:ln w="0">
            <a:noFill/>
          </a:ln>
        </p:spPr>
      </p:pic>
      <p:sp>
        <p:nvSpPr>
          <p:cNvPr id="207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368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206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206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 29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Poids des énergies fossiles sur les énergies bas carbone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8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 2" descr=""/>
          <p:cNvPicPr/>
          <p:nvPr/>
        </p:nvPicPr>
        <p:blipFill>
          <a:blip r:embed="rId1"/>
          <a:stretch/>
        </p:blipFill>
        <p:spPr>
          <a:xfrm>
            <a:off x="1587600" y="1255320"/>
            <a:ext cx="11454480" cy="64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 30"/>
          <p:cNvSpPr/>
          <p:nvPr/>
        </p:nvSpPr>
        <p:spPr>
          <a:xfrm>
            <a:off x="360000" y="360000"/>
            <a:ext cx="74764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Baisse consommation énergies fossiles? Un enjeu mondial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Image 228" descr=""/>
          <p:cNvPicPr/>
          <p:nvPr/>
        </p:nvPicPr>
        <p:blipFill>
          <a:blip r:embed="rId1"/>
          <a:stretch/>
        </p:blipFill>
        <p:spPr>
          <a:xfrm>
            <a:off x="1328760" y="1105200"/>
            <a:ext cx="11742120" cy="6784920"/>
          </a:xfrm>
          <a:prstGeom prst="rect">
            <a:avLst/>
          </a:prstGeom>
          <a:ln w="0">
            <a:noFill/>
          </a:ln>
        </p:spPr>
      </p:pic>
      <p:sp>
        <p:nvSpPr>
          <p:cNvPr id="213" name="Espace réservé du numéro de diapositive 13"/>
          <p:cNvSpPr/>
          <p:nvPr/>
        </p:nvSpPr>
        <p:spPr>
          <a:xfrm>
            <a:off x="97920" y="7806240"/>
            <a:ext cx="343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9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24712</TotalTime>
  <Application>LibreOffice/24.2.7.2$Linux_X86_64 LibreOffice_project/420$Build-2</Application>
  <AppVersion>15.0000</AppVersion>
  <Words>556</Words>
  <Paragraphs>140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2025-12-17T12:14:57Z</dcterms:created>
  <dc:creator/>
  <dc:description/>
  <dc:language>fr-FR</dc:language>
  <cp:lastModifiedBy/>
  <dcterms:modified xsi:type="dcterms:W3CDTF">2026-01-24T14:31:36Z</dcterms:modified>
  <cp:revision>79</cp:revision>
  <dc:subject/>
  <dc:title>DAFS-FT-15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4</vt:i4>
  </property>
  <property fmtid="{D5CDD505-2E9C-101B-9397-08002B2CF9AE}" pid="3" name="Notes">
    <vt:i4>17</vt:i4>
  </property>
  <property fmtid="{D5CDD505-2E9C-101B-9397-08002B2CF9AE}" pid="4" name="PresentationFormat">
    <vt:lpwstr>Personnalisé</vt:lpwstr>
  </property>
  <property fmtid="{D5CDD505-2E9C-101B-9397-08002B2CF9AE}" pid="5" name="Slides">
    <vt:i4>18</vt:i4>
  </property>
</Properties>
</file>